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Clear Sans Medium" panose="020B0604020202020204" charset="0"/>
      <p:regular r:id="rId22"/>
    </p:embeddedFont>
    <p:embeddedFont>
      <p:font typeface="Fira Sans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lear Sans" panose="020B0604020202020204" charset="0"/>
      <p:regular r:id="rId28"/>
    </p:embeddedFont>
    <p:embeddedFont>
      <p:font typeface="Fira Sans Ultra-Bold" panose="020B0604020202020204" charset="0"/>
      <p:regular r:id="rId29"/>
    </p:embeddedFont>
    <p:embeddedFont>
      <p:font typeface="Clear Sans Bold" panose="020B0604020202020204" charset="0"/>
      <p:regular r:id="rId30"/>
    </p:embeddedFont>
    <p:embeddedFont>
      <p:font typeface="Fira Sans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58666" y="2523660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1713587">
            <a:off x="14568945" y="80742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8310">
            <a:off x="12014704" y="7015656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47262" y="5143500"/>
            <a:ext cx="1739446" cy="2596188"/>
          </a:xfrm>
          <a:custGeom>
            <a:avLst/>
            <a:gdLst/>
            <a:ahLst/>
            <a:cxnLst/>
            <a:rect l="l" t="t" r="r" b="b"/>
            <a:pathLst>
              <a:path w="1739446" h="2596188">
                <a:moveTo>
                  <a:pt x="0" y="0"/>
                </a:moveTo>
                <a:lnTo>
                  <a:pt x="1739446" y="0"/>
                </a:lnTo>
                <a:lnTo>
                  <a:pt x="1739446" y="2596188"/>
                </a:lnTo>
                <a:lnTo>
                  <a:pt x="0" y="2596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80347" y="1215982"/>
            <a:ext cx="1066915" cy="1152855"/>
          </a:xfrm>
          <a:custGeom>
            <a:avLst/>
            <a:gdLst/>
            <a:ahLst/>
            <a:cxnLst/>
            <a:rect l="l" t="t" r="r" b="b"/>
            <a:pathLst>
              <a:path w="1066915" h="1152855">
                <a:moveTo>
                  <a:pt x="0" y="0"/>
                </a:moveTo>
                <a:lnTo>
                  <a:pt x="1066915" y="0"/>
                </a:lnTo>
                <a:lnTo>
                  <a:pt x="1066915" y="1152855"/>
                </a:lnTo>
                <a:lnTo>
                  <a:pt x="0" y="11528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01292" y="2188187"/>
            <a:ext cx="1188541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3"/>
              </a:lnSpc>
            </a:pPr>
            <a:r>
              <a:rPr lang="en-US" sz="6611">
                <a:solidFill>
                  <a:srgbClr val="64E688"/>
                </a:solidFill>
                <a:latin typeface="Fira Sans Bold"/>
              </a:rPr>
              <a:t>Bảo vệ Assignment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0757" y="1449047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KIỂM THỬ CƠ BẢN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16114" y="3493112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GIẢNG VIÊN: TRẦN QUANG BÌNH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16114" y="4176950"/>
            <a:ext cx="905577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28">
                <a:solidFill>
                  <a:srgbClr val="FFFFFF"/>
                </a:solidFill>
                <a:latin typeface="Clear Sans"/>
              </a:rPr>
              <a:t>LỚP SA18302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0757" y="5268403"/>
            <a:ext cx="90557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284">
                <a:solidFill>
                  <a:srgbClr val="FFFFFF"/>
                </a:solidFill>
                <a:latin typeface="Clear Sans Bold"/>
              </a:rPr>
              <a:t>NHÓM 8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90757" y="6324600"/>
            <a:ext cx="9847080" cy="2346960"/>
            <a:chOff x="0" y="0"/>
            <a:chExt cx="13129441" cy="31292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NGUYỄN QUỐC HUY        MSSV: PS35729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3629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NGUYỄN QUỐC DUY        MSSV: PS34997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2021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PHẠM THỊ NGA               MSSV: PS34779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04135"/>
              <a:ext cx="1312944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HUỲNH KỲ QUANG          MSSV: PS29310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379986" y="423647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0" y="0"/>
                </a:lnTo>
                <a:lnTo>
                  <a:pt x="2586130" y="2583137"/>
                </a:lnTo>
                <a:lnTo>
                  <a:pt x="0" y="258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3" name="Freeform 3"/>
          <p:cNvSpPr/>
          <p:nvPr/>
        </p:nvSpPr>
        <p:spPr>
          <a:xfrm rot="4930990">
            <a:off x="15740213" y="4568659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8"/>
                </a:lnTo>
                <a:lnTo>
                  <a:pt x="0" y="258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245" y="1918626"/>
            <a:ext cx="16825509" cy="7883204"/>
          </a:xfrm>
          <a:custGeom>
            <a:avLst/>
            <a:gdLst/>
            <a:ahLst/>
            <a:cxnLst/>
            <a:rect l="l" t="t" r="r" b="b"/>
            <a:pathLst>
              <a:path w="16825509" h="7883204">
                <a:moveTo>
                  <a:pt x="0" y="0"/>
                </a:moveTo>
                <a:lnTo>
                  <a:pt x="16825510" y="0"/>
                </a:lnTo>
                <a:lnTo>
                  <a:pt x="16825510" y="7883204"/>
                </a:lnTo>
                <a:lnTo>
                  <a:pt x="0" y="788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8015" y="938212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Trang chủ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60570" y="258504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85959">
            <a:off x="1989597" y="7594332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8"/>
                </a:lnTo>
                <a:lnTo>
                  <a:pt x="0" y="258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766" y="2138024"/>
            <a:ext cx="16976469" cy="6620933"/>
          </a:xfrm>
          <a:custGeom>
            <a:avLst/>
            <a:gdLst/>
            <a:ahLst/>
            <a:cxnLst/>
            <a:rect l="l" t="t" r="r" b="b"/>
            <a:pathLst>
              <a:path w="16976469" h="6620933">
                <a:moveTo>
                  <a:pt x="0" y="0"/>
                </a:moveTo>
                <a:lnTo>
                  <a:pt x="16976468" y="0"/>
                </a:lnTo>
                <a:lnTo>
                  <a:pt x="16976468" y="6620933"/>
                </a:lnTo>
                <a:lnTo>
                  <a:pt x="0" y="662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59291" y="1028700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Thông tin cá nhân</a:t>
            </a:r>
          </a:p>
        </p:txBody>
      </p:sp>
      <p:sp>
        <p:nvSpPr>
          <p:cNvPr id="6" name="Freeform 6"/>
          <p:cNvSpPr/>
          <p:nvPr/>
        </p:nvSpPr>
        <p:spPr>
          <a:xfrm rot="-9685903">
            <a:off x="14702134" y="37169"/>
            <a:ext cx="2586131" cy="2583137"/>
          </a:xfrm>
          <a:custGeom>
            <a:avLst/>
            <a:gdLst/>
            <a:ahLst/>
            <a:cxnLst/>
            <a:rect l="l" t="t" r="r" b="b"/>
            <a:pathLst>
              <a:path w="2586131" h="2583137">
                <a:moveTo>
                  <a:pt x="0" y="0"/>
                </a:moveTo>
                <a:lnTo>
                  <a:pt x="2586131" y="0"/>
                </a:lnTo>
                <a:lnTo>
                  <a:pt x="2586131" y="2583137"/>
                </a:lnTo>
                <a:lnTo>
                  <a:pt x="0" y="258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46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73515" y="385757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55006" y="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79" y="0"/>
                </a:lnTo>
                <a:lnTo>
                  <a:pt x="7813379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4231" y="2132744"/>
            <a:ext cx="16679539" cy="7527454"/>
          </a:xfrm>
          <a:custGeom>
            <a:avLst/>
            <a:gdLst/>
            <a:ahLst/>
            <a:cxnLst/>
            <a:rect l="l" t="t" r="r" b="b"/>
            <a:pathLst>
              <a:path w="16679539" h="7527454">
                <a:moveTo>
                  <a:pt x="0" y="0"/>
                </a:moveTo>
                <a:lnTo>
                  <a:pt x="16679538" y="0"/>
                </a:lnTo>
                <a:lnTo>
                  <a:pt x="16679538" y="7527454"/>
                </a:lnTo>
                <a:lnTo>
                  <a:pt x="0" y="7527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50788" y="1028700"/>
            <a:ext cx="418642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Chức năng order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60570" y="176207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23639">
            <a:off x="2352557" y="2180734"/>
            <a:ext cx="8484795" cy="8452977"/>
          </a:xfrm>
          <a:custGeom>
            <a:avLst/>
            <a:gdLst/>
            <a:ahLst/>
            <a:cxnLst/>
            <a:rect l="l" t="t" r="r" b="b"/>
            <a:pathLst>
              <a:path w="8484795" h="8452977">
                <a:moveTo>
                  <a:pt x="0" y="0"/>
                </a:moveTo>
                <a:lnTo>
                  <a:pt x="8484794" y="0"/>
                </a:lnTo>
                <a:lnTo>
                  <a:pt x="8484794" y="8452976"/>
                </a:lnTo>
                <a:lnTo>
                  <a:pt x="0" y="8452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752" y="2881694"/>
            <a:ext cx="17410495" cy="6376606"/>
          </a:xfrm>
          <a:custGeom>
            <a:avLst/>
            <a:gdLst/>
            <a:ahLst/>
            <a:cxnLst/>
            <a:rect l="l" t="t" r="r" b="b"/>
            <a:pathLst>
              <a:path w="17410495" h="6376606">
                <a:moveTo>
                  <a:pt x="0" y="0"/>
                </a:moveTo>
                <a:lnTo>
                  <a:pt x="17410496" y="0"/>
                </a:lnTo>
                <a:lnTo>
                  <a:pt x="17410496" y="6376606"/>
                </a:lnTo>
                <a:lnTo>
                  <a:pt x="0" y="6376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2785" y="809625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46807" y="1538288"/>
            <a:ext cx="319438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Đổi mật khẩu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33914" y="452435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000" y="3203668"/>
            <a:ext cx="17585215" cy="3879665"/>
          </a:xfrm>
          <a:custGeom>
            <a:avLst/>
            <a:gdLst/>
            <a:ahLst/>
            <a:cxnLst/>
            <a:rect l="l" t="t" r="r" b="b"/>
            <a:pathLst>
              <a:path w="17585215" h="3879665">
                <a:moveTo>
                  <a:pt x="0" y="0"/>
                </a:moveTo>
                <a:lnTo>
                  <a:pt x="17585214" y="0"/>
                </a:lnTo>
                <a:lnTo>
                  <a:pt x="17585214" y="3879664"/>
                </a:lnTo>
                <a:lnTo>
                  <a:pt x="0" y="3879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3914" y="452435"/>
            <a:ext cx="1060328" cy="11525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2785" y="809625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46607" y="5048502"/>
            <a:ext cx="19478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lear Sans"/>
              </a:rPr>
              <a:t>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1635" y="2119469"/>
            <a:ext cx="17171792" cy="6031532"/>
          </a:xfrm>
          <a:custGeom>
            <a:avLst/>
            <a:gdLst/>
            <a:ahLst/>
            <a:cxnLst/>
            <a:rect l="l" t="t" r="r" b="b"/>
            <a:pathLst>
              <a:path w="17171792" h="6031532">
                <a:moveTo>
                  <a:pt x="0" y="0"/>
                </a:moveTo>
                <a:lnTo>
                  <a:pt x="17171792" y="0"/>
                </a:lnTo>
                <a:lnTo>
                  <a:pt x="17171792" y="6031532"/>
                </a:lnTo>
                <a:lnTo>
                  <a:pt x="0" y="603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2785" y="809625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33914" y="452435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638" y="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6598" y="1746697"/>
            <a:ext cx="17134805" cy="8127759"/>
          </a:xfrm>
          <a:custGeom>
            <a:avLst/>
            <a:gdLst/>
            <a:ahLst/>
            <a:cxnLst/>
            <a:rect l="l" t="t" r="r" b="b"/>
            <a:pathLst>
              <a:path w="17134805" h="8127759">
                <a:moveTo>
                  <a:pt x="0" y="0"/>
                </a:moveTo>
                <a:lnTo>
                  <a:pt x="17134804" y="0"/>
                </a:lnTo>
                <a:lnTo>
                  <a:pt x="17134804" y="8127760"/>
                </a:lnTo>
                <a:lnTo>
                  <a:pt x="0" y="812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62430" y="368179"/>
            <a:ext cx="1226338" cy="996400"/>
          </a:xfrm>
          <a:custGeom>
            <a:avLst/>
            <a:gdLst/>
            <a:ahLst/>
            <a:cxnLst/>
            <a:rect l="l" t="t" r="r" b="b"/>
            <a:pathLst>
              <a:path w="1226338" h="996400">
                <a:moveTo>
                  <a:pt x="0" y="0"/>
                </a:moveTo>
                <a:lnTo>
                  <a:pt x="1226338" y="0"/>
                </a:lnTo>
                <a:lnTo>
                  <a:pt x="1226338" y="996399"/>
                </a:lnTo>
                <a:lnTo>
                  <a:pt x="0" y="996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Defect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9173" y="519112"/>
            <a:ext cx="3569447" cy="3288353"/>
          </a:xfrm>
          <a:custGeom>
            <a:avLst/>
            <a:gdLst/>
            <a:ahLst/>
            <a:cxnLst/>
            <a:rect l="l" t="t" r="r" b="b"/>
            <a:pathLst>
              <a:path w="3569447" h="3288353">
                <a:moveTo>
                  <a:pt x="0" y="0"/>
                </a:moveTo>
                <a:lnTo>
                  <a:pt x="3569446" y="0"/>
                </a:lnTo>
                <a:lnTo>
                  <a:pt x="3569446" y="3288353"/>
                </a:lnTo>
                <a:lnTo>
                  <a:pt x="0" y="3288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53722" y="6630561"/>
            <a:ext cx="3569447" cy="3288353"/>
          </a:xfrm>
          <a:custGeom>
            <a:avLst/>
            <a:gdLst/>
            <a:ahLst/>
            <a:cxnLst/>
            <a:rect l="l" t="t" r="r" b="b"/>
            <a:pathLst>
              <a:path w="3569447" h="3288353">
                <a:moveTo>
                  <a:pt x="0" y="0"/>
                </a:moveTo>
                <a:lnTo>
                  <a:pt x="3569447" y="0"/>
                </a:lnTo>
                <a:lnTo>
                  <a:pt x="3569447" y="3288352"/>
                </a:lnTo>
                <a:lnTo>
                  <a:pt x="0" y="328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53" y="1744950"/>
            <a:ext cx="17008894" cy="7513350"/>
          </a:xfrm>
          <a:custGeom>
            <a:avLst/>
            <a:gdLst/>
            <a:ahLst/>
            <a:cxnLst/>
            <a:rect l="l" t="t" r="r" b="b"/>
            <a:pathLst>
              <a:path w="17008894" h="7513350">
                <a:moveTo>
                  <a:pt x="0" y="0"/>
                </a:moveTo>
                <a:lnTo>
                  <a:pt x="17008894" y="0"/>
                </a:lnTo>
                <a:lnTo>
                  <a:pt x="17008894" y="7513350"/>
                </a:lnTo>
                <a:lnTo>
                  <a:pt x="0" y="751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Defect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17823"/>
            <a:ext cx="5054543" cy="897026"/>
            <a:chOff x="0" y="0"/>
            <a:chExt cx="6739391" cy="119603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066810" cy="1196034"/>
              <a:chOff x="0" y="0"/>
              <a:chExt cx="17711837" cy="34917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711837" cy="3491780"/>
              </a:xfrm>
              <a:custGeom>
                <a:avLst/>
                <a:gdLst/>
                <a:ahLst/>
                <a:cxnLst/>
                <a:rect l="l" t="t" r="r" b="b"/>
                <a:pathLst>
                  <a:path w="17711837" h="3491780">
                    <a:moveTo>
                      <a:pt x="17587376" y="59690"/>
                    </a:moveTo>
                    <a:cubicBezTo>
                      <a:pt x="17622937" y="59690"/>
                      <a:pt x="17652147" y="88900"/>
                      <a:pt x="17652147" y="124460"/>
                    </a:cubicBezTo>
                    <a:lnTo>
                      <a:pt x="17652147" y="3367320"/>
                    </a:lnTo>
                    <a:cubicBezTo>
                      <a:pt x="17652147" y="3402880"/>
                      <a:pt x="17622937" y="3432090"/>
                      <a:pt x="1758737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87376" y="59690"/>
                    </a:lnTo>
                    <a:moveTo>
                      <a:pt x="1758737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17587378" y="3491780"/>
                    </a:lnTo>
                    <a:cubicBezTo>
                      <a:pt x="17655956" y="3491780"/>
                      <a:pt x="17711837" y="3435900"/>
                      <a:pt x="17711837" y="3367320"/>
                    </a:cubicBezTo>
                    <a:lnTo>
                      <a:pt x="17711837" y="124460"/>
                    </a:lnTo>
                    <a:cubicBezTo>
                      <a:pt x="17711837" y="55880"/>
                      <a:pt x="17655956" y="0"/>
                      <a:pt x="17587376" y="0"/>
                    </a:cubicBezTo>
                    <a:close/>
                  </a:path>
                </a:pathLst>
              </a:custGeom>
              <a:solidFill>
                <a:srgbClr val="64E688">
                  <a:alpha val="49804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35840" y="309092"/>
              <a:ext cx="6403551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TÍNH ĐẾN 15/10/2023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92292" y="448384"/>
            <a:ext cx="6767157" cy="4332928"/>
            <a:chOff x="0" y="0"/>
            <a:chExt cx="9022875" cy="5777237"/>
          </a:xfrm>
        </p:grpSpPr>
        <p:sp>
          <p:nvSpPr>
            <p:cNvPr id="7" name="TextBox 7"/>
            <p:cNvSpPr txBox="1"/>
            <p:nvPr/>
          </p:nvSpPr>
          <p:spPr>
            <a:xfrm>
              <a:off x="0" y="3185153"/>
              <a:ext cx="1246029" cy="8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FFFFFF"/>
                  </a:solidFill>
                  <a:latin typeface="Clear Sans"/>
                </a:rPr>
                <a:t>Test Fail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FFFFFF"/>
                  </a:solidFill>
                  <a:latin typeface="Clear Sans"/>
                </a:rPr>
                <a:t>56.8%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14228" y="1668490"/>
              <a:ext cx="1408647" cy="88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FFFFFF"/>
                  </a:solidFill>
                  <a:latin typeface="Clear Sans"/>
                </a:rPr>
                <a:t>Test Pass</a:t>
              </a:r>
            </a:p>
            <a:p>
              <a:pPr algn="ctr">
                <a:lnSpc>
                  <a:spcPts val="2709"/>
                </a:lnSpc>
              </a:pPr>
              <a:r>
                <a:rPr lang="en-US" sz="1935">
                  <a:solidFill>
                    <a:srgbClr val="FFFFFF"/>
                  </a:solidFill>
                  <a:latin typeface="Clear Sans"/>
                </a:rPr>
                <a:t>43.2%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1230003" y="0"/>
              <a:ext cx="5777237" cy="5777237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00" y="0"/>
                <a:ext cx="1361776" cy="2450692"/>
              </a:xfrm>
              <a:custGeom>
                <a:avLst/>
                <a:gdLst/>
                <a:ahLst/>
                <a:cxnLst/>
                <a:rect l="l" t="t" r="r" b="b"/>
                <a:pathLst>
                  <a:path w="1361776" h="2450692">
                    <a:moveTo>
                      <a:pt x="0" y="0"/>
                    </a:moveTo>
                    <a:cubicBezTo>
                      <a:pt x="609574" y="0"/>
                      <a:pt x="1133171" y="433098"/>
                      <a:pt x="1247473" y="1031860"/>
                    </a:cubicBezTo>
                    <a:cubicBezTo>
                      <a:pt x="1361776" y="1630622"/>
                      <a:pt x="1034540" y="2226143"/>
                      <a:pt x="467832" y="2450692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101916" y="0"/>
                <a:ext cx="1898173" cy="2640888"/>
              </a:xfrm>
              <a:custGeom>
                <a:avLst/>
                <a:gdLst/>
                <a:ahLst/>
                <a:cxnLst/>
                <a:rect l="l" t="t" r="r" b="b"/>
                <a:pathLst>
                  <a:path w="1898173" h="2640888">
                    <a:moveTo>
                      <a:pt x="1898173" y="2425835"/>
                    </a:moveTo>
                    <a:cubicBezTo>
                      <a:pt x="1425845" y="2640888"/>
                      <a:pt x="870190" y="2546915"/>
                      <a:pt x="494847" y="2188504"/>
                    </a:cubicBezTo>
                    <a:cubicBezTo>
                      <a:pt x="119503" y="1830092"/>
                      <a:pt x="0" y="1279363"/>
                      <a:pt x="193037" y="797618"/>
                    </a:cubicBezTo>
                    <a:cubicBezTo>
                      <a:pt x="386074" y="315873"/>
                      <a:pt x="852808" y="52"/>
                      <a:pt x="1371789" y="0"/>
                    </a:cubicBezTo>
                    <a:lnTo>
                      <a:pt x="1371916" y="1270000"/>
                    </a:lnTo>
                    <a:close/>
                  </a:path>
                </a:pathLst>
              </a:custGeom>
              <a:solidFill>
                <a:srgbClr val="FF5757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1858688" y="5399716"/>
            <a:ext cx="4034268" cy="4136575"/>
            <a:chOff x="0" y="0"/>
            <a:chExt cx="5379024" cy="5515434"/>
          </a:xfrm>
        </p:grpSpPr>
        <p:sp>
          <p:nvSpPr>
            <p:cNvPr id="13" name="TextBox 13"/>
            <p:cNvSpPr txBox="1"/>
            <p:nvPr/>
          </p:nvSpPr>
          <p:spPr>
            <a:xfrm>
              <a:off x="738162" y="5095955"/>
              <a:ext cx="190239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Đã thực hiện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998106" y="5095955"/>
              <a:ext cx="2380918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Chưa thực hiện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66957" y="195452"/>
              <a:ext cx="4544010" cy="4762735"/>
              <a:chOff x="0" y="0"/>
              <a:chExt cx="5550861" cy="581805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57260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2320871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3484481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4648091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5811701"/>
                <a:ext cx="55508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550861" h="12700">
                    <a:moveTo>
                      <a:pt x="0" y="0"/>
                    </a:moveTo>
                    <a:lnTo>
                      <a:pt x="5550861" y="0"/>
                    </a:lnTo>
                    <a:lnTo>
                      <a:pt x="55508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2274" y="-28575"/>
              <a:ext cx="488342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50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23972"/>
              <a:ext cx="50061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40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274" y="1876519"/>
              <a:ext cx="488342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30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274" y="2829066"/>
              <a:ext cx="488342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20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781613"/>
              <a:ext cx="500615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10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05329" y="4734160"/>
              <a:ext cx="295286" cy="419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50"/>
                </a:lnSpc>
              </a:pPr>
              <a:r>
                <a:rPr lang="en-US" sz="1964">
                  <a:solidFill>
                    <a:srgbClr val="FFFFFF"/>
                  </a:solidFill>
                  <a:latin typeface="Clear Sans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666957" y="476018"/>
              <a:ext cx="2044804" cy="4482169"/>
              <a:chOff x="0" y="342733"/>
              <a:chExt cx="2497888" cy="547531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342733"/>
                <a:ext cx="2497888" cy="5475318"/>
              </a:xfrm>
              <a:custGeom>
                <a:avLst/>
                <a:gdLst/>
                <a:ahLst/>
                <a:cxnLst/>
                <a:rect l="l" t="t" r="r" b="b"/>
                <a:pathLst>
                  <a:path w="2497888" h="5475318">
                    <a:moveTo>
                      <a:pt x="0" y="5475318"/>
                    </a:moveTo>
                    <a:lnTo>
                      <a:pt x="0" y="199831"/>
                    </a:lnTo>
                    <a:cubicBezTo>
                      <a:pt x="0" y="146833"/>
                      <a:pt x="21054" y="96005"/>
                      <a:pt x="58529" y="58529"/>
                    </a:cubicBezTo>
                    <a:cubicBezTo>
                      <a:pt x="96005" y="21054"/>
                      <a:pt x="146833" y="0"/>
                      <a:pt x="199831" y="0"/>
                    </a:cubicBezTo>
                    <a:lnTo>
                      <a:pt x="2298057" y="0"/>
                    </a:lnTo>
                    <a:cubicBezTo>
                      <a:pt x="2351055" y="0"/>
                      <a:pt x="2401883" y="21054"/>
                      <a:pt x="2439358" y="58529"/>
                    </a:cubicBezTo>
                    <a:cubicBezTo>
                      <a:pt x="2476834" y="96005"/>
                      <a:pt x="2497888" y="146833"/>
                      <a:pt x="2497888" y="199831"/>
                    </a:cubicBezTo>
                    <a:lnTo>
                      <a:pt x="2497888" y="5475318"/>
                    </a:lnTo>
                    <a:close/>
                  </a:path>
                </a:pathLst>
              </a:custGeom>
              <a:solidFill>
                <a:srgbClr val="64E68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4E688"/>
              </a:solidFill>
            </p:spPr>
          </p:sp>
        </p:grpSp>
      </p:grpSp>
      <p:graphicFrame>
        <p:nvGraphicFramePr>
          <p:cNvPr id="31" name="Table 31"/>
          <p:cNvGraphicFramePr>
            <a:graphicFrameLocks noGrp="1"/>
          </p:cNvGraphicFramePr>
          <p:nvPr/>
        </p:nvGraphicFramePr>
        <p:xfrm>
          <a:off x="1028700" y="3446754"/>
          <a:ext cx="9219361" cy="5811548"/>
        </p:xfrm>
        <a:graphic>
          <a:graphicData uri="http://schemas.openxmlformats.org/drawingml/2006/table">
            <a:tbl>
              <a:tblPr/>
              <a:tblGrid>
                <a:gridCol w="396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Kiểm tra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Số lượng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Fira Sans Bold"/>
                        </a:rPr>
                        <a:t>Phần trăm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 đã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67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Case chưa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Fail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56.80%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37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Test Pass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Fira Sans"/>
                        </a:rPr>
                        <a:t>43.20%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Freeform 32"/>
          <p:cNvSpPr/>
          <p:nvPr/>
        </p:nvSpPr>
        <p:spPr>
          <a:xfrm>
            <a:off x="5549786" y="333045"/>
            <a:ext cx="1066915" cy="1152855"/>
          </a:xfrm>
          <a:custGeom>
            <a:avLst/>
            <a:gdLst/>
            <a:ahLst/>
            <a:cxnLst/>
            <a:rect l="l" t="t" r="r" b="b"/>
            <a:pathLst>
              <a:path w="1066915" h="1152855">
                <a:moveTo>
                  <a:pt x="0" y="0"/>
                </a:moveTo>
                <a:lnTo>
                  <a:pt x="1066915" y="0"/>
                </a:lnTo>
                <a:lnTo>
                  <a:pt x="1066915" y="1152855"/>
                </a:lnTo>
                <a:lnTo>
                  <a:pt x="0" y="115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028700" y="447675"/>
            <a:ext cx="66580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64E688"/>
                </a:solidFill>
                <a:latin typeface="Fira Sans Ultra-Bold"/>
              </a:rPr>
              <a:t>Test Report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8290" y="1417758"/>
            <a:ext cx="10811420" cy="6470415"/>
          </a:xfrm>
          <a:custGeom>
            <a:avLst/>
            <a:gdLst/>
            <a:ahLst/>
            <a:cxnLst/>
            <a:rect l="l" t="t" r="r" b="b"/>
            <a:pathLst>
              <a:path w="10811420" h="6470415">
                <a:moveTo>
                  <a:pt x="0" y="0"/>
                </a:moveTo>
                <a:lnTo>
                  <a:pt x="10811420" y="0"/>
                </a:lnTo>
                <a:lnTo>
                  <a:pt x="10811420" y="6470414"/>
                </a:lnTo>
                <a:lnTo>
                  <a:pt x="0" y="6470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69276" y="-125095"/>
            <a:ext cx="134944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Fira Sans Bold"/>
              </a:rPr>
              <a:t>Jira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88829"/>
            <a:ext cx="8595532" cy="447675"/>
            <a:chOff x="0" y="0"/>
            <a:chExt cx="11460709" cy="596901"/>
          </a:xfrm>
        </p:grpSpPr>
        <p:sp>
          <p:nvSpPr>
            <p:cNvPr id="3" name="TextBox 3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Giới thiệu sản phẩm nhóm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5146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144000" y="5759031"/>
            <a:ext cx="8595532" cy="447675"/>
            <a:chOff x="0" y="0"/>
            <a:chExt cx="11460709" cy="596900"/>
          </a:xfrm>
        </p:grpSpPr>
        <p:sp>
          <p:nvSpPr>
            <p:cNvPr id="6" name="TextBox 6"/>
            <p:cNvSpPr txBox="1"/>
            <p:nvPr/>
          </p:nvSpPr>
          <p:spPr>
            <a:xfrm>
              <a:off x="840133" y="-47625"/>
              <a:ext cx="10620576" cy="64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Tổng hợp các case fail ( Test Defect )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31115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28700" y="5759031"/>
            <a:ext cx="8595532" cy="447675"/>
            <a:chOff x="0" y="0"/>
            <a:chExt cx="11460709" cy="596901"/>
          </a:xfrm>
        </p:grpSpPr>
        <p:sp>
          <p:nvSpPr>
            <p:cNvPr id="9" name="TextBox 9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Thu thập các Requirement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638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7149682"/>
            <a:ext cx="8595532" cy="447675"/>
            <a:chOff x="0" y="0"/>
            <a:chExt cx="11460709" cy="596901"/>
          </a:xfrm>
        </p:grpSpPr>
        <p:sp>
          <p:nvSpPr>
            <p:cNvPr id="12" name="TextBox 12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Thiết kế Test Design 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4130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8536133"/>
            <a:ext cx="8595532" cy="447675"/>
            <a:chOff x="0" y="0"/>
            <a:chExt cx="11460709" cy="596901"/>
          </a:xfrm>
        </p:grpSpPr>
        <p:sp>
          <p:nvSpPr>
            <p:cNvPr id="15" name="TextBox 15"/>
            <p:cNvSpPr txBox="1"/>
            <p:nvPr/>
          </p:nvSpPr>
          <p:spPr>
            <a:xfrm>
              <a:off x="840133" y="-47625"/>
              <a:ext cx="10620576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Thiết kế Test Plan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41300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AutoShape 17"/>
          <p:cNvSpPr/>
          <p:nvPr/>
        </p:nvSpPr>
        <p:spPr>
          <a:xfrm>
            <a:off x="9144000" y="4718369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144000" y="7140157"/>
            <a:ext cx="8595532" cy="457200"/>
            <a:chOff x="0" y="0"/>
            <a:chExt cx="11460709" cy="609600"/>
          </a:xfrm>
        </p:grpSpPr>
        <p:sp>
          <p:nvSpPr>
            <p:cNvPr id="19" name="TextBox 19"/>
            <p:cNvSpPr txBox="1"/>
            <p:nvPr/>
          </p:nvSpPr>
          <p:spPr>
            <a:xfrm>
              <a:off x="840133" y="-57150"/>
              <a:ext cx="1062057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"/>
                </a:rPr>
                <a:t>Báo cáo về dự án ( Report ) 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346149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144000" y="8526608"/>
            <a:ext cx="8595532" cy="457200"/>
            <a:chOff x="0" y="0"/>
            <a:chExt cx="11460709" cy="609600"/>
          </a:xfrm>
        </p:grpSpPr>
        <p:sp>
          <p:nvSpPr>
            <p:cNvPr id="22" name="TextBox 22"/>
            <p:cNvSpPr txBox="1"/>
            <p:nvPr/>
          </p:nvSpPr>
          <p:spPr>
            <a:xfrm>
              <a:off x="840133" y="-57150"/>
              <a:ext cx="1062057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lear Sans"/>
                </a:rPr>
                <a:t>Jira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346149"/>
              <a:ext cx="605794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Freeform 24"/>
          <p:cNvSpPr/>
          <p:nvPr/>
        </p:nvSpPr>
        <p:spPr>
          <a:xfrm>
            <a:off x="3293459" y="1758955"/>
            <a:ext cx="1096896" cy="1637158"/>
          </a:xfrm>
          <a:custGeom>
            <a:avLst/>
            <a:gdLst/>
            <a:ahLst/>
            <a:cxnLst/>
            <a:rect l="l" t="t" r="r" b="b"/>
            <a:pathLst>
              <a:path w="1096896" h="1637158">
                <a:moveTo>
                  <a:pt x="0" y="0"/>
                </a:moveTo>
                <a:lnTo>
                  <a:pt x="1096895" y="0"/>
                </a:lnTo>
                <a:lnTo>
                  <a:pt x="1096895" y="1637158"/>
                </a:lnTo>
                <a:lnTo>
                  <a:pt x="0" y="163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4558872" y="1568309"/>
            <a:ext cx="9170256" cy="2018451"/>
            <a:chOff x="0" y="0"/>
            <a:chExt cx="12227008" cy="269126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1222700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Tóm tắt nội dung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018169"/>
              <a:ext cx="12227008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>
                  <a:solidFill>
                    <a:srgbClr val="64E688"/>
                  </a:solidFill>
                  <a:latin typeface="Clear Sans"/>
                </a:rPr>
                <a:t>Các chủ đề chính được đề cập trong bản thuyết trình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74100" y="4484054"/>
            <a:ext cx="79654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lear Sans"/>
              </a:rPr>
              <a:t>Thiết kế các test case để thực hiện test khi có sản phẩm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8119" y="3990975"/>
            <a:ext cx="7531762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Fira Sans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22914" y="1211259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2"/>
                </a:lnTo>
                <a:lnTo>
                  <a:pt x="0" y="244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526024">
            <a:off x="884746" y="6060413"/>
            <a:ext cx="3068369" cy="3281678"/>
          </a:xfrm>
          <a:custGeom>
            <a:avLst/>
            <a:gdLst/>
            <a:ahLst/>
            <a:cxnLst/>
            <a:rect l="l" t="t" r="r" b="b"/>
            <a:pathLst>
              <a:path w="3068369" h="3281678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11514" y="2130362"/>
            <a:ext cx="13264972" cy="6605757"/>
          </a:xfrm>
          <a:custGeom>
            <a:avLst/>
            <a:gdLst/>
            <a:ahLst/>
            <a:cxnLst/>
            <a:rect l="l" t="t" r="r" b="b"/>
            <a:pathLst>
              <a:path w="13264972" h="6605757">
                <a:moveTo>
                  <a:pt x="0" y="0"/>
                </a:moveTo>
                <a:lnTo>
                  <a:pt x="13264972" y="0"/>
                </a:lnTo>
                <a:lnTo>
                  <a:pt x="13264972" y="6605758"/>
                </a:lnTo>
                <a:lnTo>
                  <a:pt x="0" y="6605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4027" y="1019175"/>
            <a:ext cx="1137994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49">
                <a:solidFill>
                  <a:srgbClr val="64E688"/>
                </a:solidFill>
                <a:latin typeface="Fira Sans Bold"/>
              </a:rPr>
              <a:t>Sản phẩm của nhóm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53" y="2551168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544403" y="2551168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544403" y="4991809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544430" y="7432451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53" y="4991809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53" y="7432451"/>
            <a:ext cx="7714870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2702370"/>
            <a:ext cx="81153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EFFFF"/>
                </a:solidFill>
                <a:latin typeface="Clear Sans Bold"/>
              </a:rPr>
              <a:t>Chỉ Admin có quyền đăng nhập vào hệ thống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8959" y="3622114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là người thực hiện được các thao tác thêm, xóa, sửa trong trang web ở hệ thống.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4376" y="656869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Medium"/>
              </a:rPr>
              <a:t>Quản lí bài viết và sản phẩm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44376" y="1346381"/>
            <a:ext cx="803513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Chỉ Admin mới có thể thêm, xóa , sửa các bài viết và sản phẩm của trang web.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4350" y="2702370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Medium"/>
              </a:rPr>
              <a:t>Quản lí sản phẩm riêng biệt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5188" y="3622114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quản lí sản phẩm, tìm kiếm sản phẩm phụ hợp.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4350" y="5306303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Medium"/>
              </a:rPr>
              <a:t>Quản lí phân loại sản phẩm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5188" y="6106571"/>
            <a:ext cx="771489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Admin liệt kê và phân loại các loại sản phẩm.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4430" y="7813451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Bold"/>
              </a:rPr>
              <a:t>Yêu cầu về bảo mật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85188" y="8499251"/>
            <a:ext cx="856887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Chỉ Admin mới có thể sử dụng hệ thống, các tài khoản có quyền admin mới sử dụng được hệ thống trang wed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Phân loại các tài khoản có chức năng riêng biệt để thực hiện các yêu cầu riêng biệt.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53" y="5306303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Bold"/>
              </a:rPr>
              <a:t>Quản lí thông tin các nhân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8959" y="6072281"/>
            <a:ext cx="771489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Người dùng có thể đổi thông tin, mật khẩu và các phương thức thanh toán của tài khoản.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813451"/>
            <a:ext cx="771489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lear Sans Bold"/>
              </a:rPr>
              <a:t>Quản lí thao tác của người dùng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258" y="8530590"/>
            <a:ext cx="8019888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Có quyền truy cập.</a:t>
            </a:r>
          </a:p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Xem các bài đăng, xem hình ảnh, xem thông tin của sản phẩm, đặt hàng, thao tác thanh toán.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33400"/>
            <a:ext cx="6342501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3"/>
              </a:lnSpc>
            </a:pPr>
            <a:r>
              <a:rPr lang="en-US" sz="6536">
                <a:solidFill>
                  <a:srgbClr val="64E688"/>
                </a:solidFill>
                <a:latin typeface="Fira Sans Bold"/>
              </a:rPr>
              <a:t>Requirement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657531"/>
            <a:ext cx="634250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Clear Sans"/>
              </a:rPr>
              <a:t>Thu thập yêu cầu từ khách hàng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362718">
            <a:off x="7751989" y="-150177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1" y="0"/>
                </a:lnTo>
                <a:lnTo>
                  <a:pt x="1556331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17999" y="1538288"/>
            <a:ext cx="14452001" cy="8201511"/>
          </a:xfrm>
          <a:custGeom>
            <a:avLst/>
            <a:gdLst/>
            <a:ahLst/>
            <a:cxnLst/>
            <a:rect l="l" t="t" r="r" b="b"/>
            <a:pathLst>
              <a:path w="14452001" h="8201511">
                <a:moveTo>
                  <a:pt x="0" y="0"/>
                </a:moveTo>
                <a:lnTo>
                  <a:pt x="14452002" y="0"/>
                </a:lnTo>
                <a:lnTo>
                  <a:pt x="14452002" y="8201510"/>
                </a:lnTo>
                <a:lnTo>
                  <a:pt x="0" y="820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70251" y="509587"/>
            <a:ext cx="627692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30990">
            <a:off x="14635200" y="6152991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930990">
            <a:off x="1797663" y="2142364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6669" y="1578162"/>
            <a:ext cx="12554663" cy="8442136"/>
          </a:xfrm>
          <a:custGeom>
            <a:avLst/>
            <a:gdLst/>
            <a:ahLst/>
            <a:cxnLst/>
            <a:rect l="l" t="t" r="r" b="b"/>
            <a:pathLst>
              <a:path w="12554663" h="8442136">
                <a:moveTo>
                  <a:pt x="0" y="0"/>
                </a:moveTo>
                <a:lnTo>
                  <a:pt x="12554662" y="0"/>
                </a:lnTo>
                <a:lnTo>
                  <a:pt x="12554662" y="8442136"/>
                </a:lnTo>
                <a:lnTo>
                  <a:pt x="0" y="8442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15402"/>
            <a:ext cx="5092198" cy="1810518"/>
            <a:chOff x="0" y="0"/>
            <a:chExt cx="6789597" cy="24140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6789597" cy="1368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9"/>
                </a:lnSpc>
              </a:pPr>
              <a:r>
                <a:rPr lang="en-US" sz="6699">
                  <a:solidFill>
                    <a:srgbClr val="FFFFFF"/>
                  </a:solidFill>
                  <a:latin typeface="Fira Sans Ultra-Bold"/>
                </a:rPr>
                <a:t>Test Design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98271"/>
              <a:ext cx="6789597" cy="615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7160" y="250292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32615" y="560457"/>
            <a:ext cx="2308255" cy="2100512"/>
          </a:xfrm>
          <a:custGeom>
            <a:avLst/>
            <a:gdLst/>
            <a:ahLst/>
            <a:cxnLst/>
            <a:rect l="l" t="t" r="r" b="b"/>
            <a:pathLst>
              <a:path w="2308255" h="2100512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2225" y="8681592"/>
            <a:ext cx="2421194" cy="2230525"/>
          </a:xfrm>
          <a:custGeom>
            <a:avLst/>
            <a:gdLst/>
            <a:ahLst/>
            <a:cxnLst/>
            <a:rect l="l" t="t" r="r" b="b"/>
            <a:pathLst>
              <a:path w="2421194" h="2230525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62183" y="386393"/>
            <a:ext cx="1060328" cy="115253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122157" y="1538923"/>
            <a:ext cx="13864586" cy="8201586"/>
          </a:xfrm>
          <a:custGeom>
            <a:avLst/>
            <a:gdLst/>
            <a:ahLst/>
            <a:cxnLst/>
            <a:rect l="l" t="t" r="r" b="b"/>
            <a:pathLst>
              <a:path w="13864586" h="8201586">
                <a:moveTo>
                  <a:pt x="0" y="0"/>
                </a:moveTo>
                <a:lnTo>
                  <a:pt x="13864586" y="0"/>
                </a:lnTo>
                <a:lnTo>
                  <a:pt x="13864586" y="8201586"/>
                </a:lnTo>
                <a:lnTo>
                  <a:pt x="0" y="8201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85127"/>
            <a:ext cx="3590528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Fira Sans Bold"/>
              </a:rPr>
              <a:t>Test 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0143" y="519112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7007" y="2366678"/>
            <a:ext cx="17433985" cy="6895602"/>
          </a:xfrm>
          <a:custGeom>
            <a:avLst/>
            <a:gdLst/>
            <a:ahLst/>
            <a:cxnLst/>
            <a:rect l="l" t="t" r="r" b="b"/>
            <a:pathLst>
              <a:path w="17433985" h="6895602">
                <a:moveTo>
                  <a:pt x="0" y="0"/>
                </a:moveTo>
                <a:lnTo>
                  <a:pt x="17433986" y="0"/>
                </a:lnTo>
                <a:lnTo>
                  <a:pt x="17433986" y="6895603"/>
                </a:lnTo>
                <a:lnTo>
                  <a:pt x="0" y="6895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08552" y="1028700"/>
            <a:ext cx="28708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Đăng nhập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060570" y="385757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59762" y="519112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33301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79"/>
                </a:lnTo>
                <a:lnTo>
                  <a:pt x="0" y="7784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743" y="2015367"/>
            <a:ext cx="17890513" cy="6652754"/>
          </a:xfrm>
          <a:custGeom>
            <a:avLst/>
            <a:gdLst/>
            <a:ahLst/>
            <a:cxnLst/>
            <a:rect l="l" t="t" r="r" b="b"/>
            <a:pathLst>
              <a:path w="17890513" h="6652754">
                <a:moveTo>
                  <a:pt x="0" y="0"/>
                </a:moveTo>
                <a:lnTo>
                  <a:pt x="17890514" y="0"/>
                </a:lnTo>
                <a:lnTo>
                  <a:pt x="17890514" y="6652754"/>
                </a:lnTo>
                <a:lnTo>
                  <a:pt x="0" y="665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09587"/>
            <a:ext cx="50921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Fira Sans Ultra-Bold"/>
              </a:rPr>
              <a:t>Test Case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8552" y="1028700"/>
            <a:ext cx="28708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Fira Sans Bold"/>
              </a:rPr>
              <a:t>Đăng nhập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60570" y="385757"/>
            <a:ext cx="1060328" cy="1152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Custom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Clear Sans Medium</vt:lpstr>
      <vt:lpstr>Fira Sans</vt:lpstr>
      <vt:lpstr>Calibri</vt:lpstr>
      <vt:lpstr>Clear Sans</vt:lpstr>
      <vt:lpstr>Fira Sans Ultra-Bold</vt:lpstr>
      <vt:lpstr>Clear Sans Bold</vt:lpstr>
      <vt:lpstr>Arial</vt:lpstr>
      <vt:lpstr>Fira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Đen Xanh lá Neon Thành phần 3D Công nghệ trong Doanh nghiệp và tại Nơi làm việc Bản thuyết trình Công nghệ</dc:title>
  <cp:lastModifiedBy>DUY</cp:lastModifiedBy>
  <cp:revision>2</cp:revision>
  <dcterms:created xsi:type="dcterms:W3CDTF">2006-08-16T00:00:00Z</dcterms:created>
  <dcterms:modified xsi:type="dcterms:W3CDTF">2023-10-21T01:11:58Z</dcterms:modified>
  <dc:identifier>DAFxl-0sDSk</dc:identifier>
</cp:coreProperties>
</file>